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3" r:id="rId2"/>
    <p:sldId id="269" r:id="rId3"/>
    <p:sldId id="270" r:id="rId4"/>
    <p:sldId id="275" r:id="rId5"/>
    <p:sldId id="276" r:id="rId6"/>
    <p:sldId id="277" r:id="rId7"/>
    <p:sldId id="278" r:id="rId8"/>
    <p:sldId id="279" r:id="rId9"/>
    <p:sldId id="281" r:id="rId10"/>
    <p:sldId id="289" r:id="rId11"/>
    <p:sldId id="290" r:id="rId12"/>
    <p:sldId id="283" r:id="rId13"/>
    <p:sldId id="284" r:id="rId14"/>
    <p:sldId id="28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5FF06C-68AC-48D3-866C-0780DF5DFA32}"/>
              </a:ext>
            </a:extLst>
          </p:cNvPr>
          <p:cNvSpPr>
            <a:spLocks noGrp="1"/>
          </p:cNvSpPr>
          <p:nvPr>
            <p:ph type="ctrTitle"/>
          </p:nvPr>
        </p:nvSpPr>
        <p:spPr>
          <a:xfrm>
            <a:off x="1915128" y="2438399"/>
            <a:ext cx="8361229" cy="3723861"/>
          </a:xfrm>
        </p:spPr>
        <p:txBody>
          <a:bodyPr/>
          <a:lstStyle/>
          <a:p>
            <a:r>
              <a:rPr lang="mn-MN" sz="4800" b="1" dirty="0">
                <a:latin typeface="Arial" panose="020B0604020202020204" pitchFamily="34" charset="0"/>
                <a:cs typeface="Arial" panose="020B0604020202020204" pitchFamily="34" charset="0"/>
              </a:rPr>
              <a:t>Код-118 </a:t>
            </a:r>
            <a:br>
              <a:rPr lang="mn-MN" sz="4800" b="1" dirty="0">
                <a:latin typeface="Arial" panose="020B0604020202020204" pitchFamily="34" charset="0"/>
                <a:cs typeface="Arial" panose="020B0604020202020204" pitchFamily="34" charset="0"/>
              </a:rPr>
            </a:br>
            <a:br>
              <a:rPr lang="mn-MN"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СУРГАЛТЫН БОДЛОГО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БОЛОВСРУУЛЖ, ХЭРЭГЖҮҮЛЭХ</a:t>
            </a: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endParaRPr lang="en-US" sz="4800" b="1" dirty="0">
              <a:latin typeface="Arial" panose="020B0604020202020204" pitchFamily="34" charset="0"/>
              <a:cs typeface="Arial" panose="020B0604020202020204" pitchFamily="34" charset="0"/>
            </a:endParaRPr>
          </a:p>
        </p:txBody>
      </p:sp>
      <p:sp>
        <p:nvSpPr>
          <p:cNvPr id="5" name="Subtitle 4">
            <a:extLst>
              <a:ext uri="{FF2B5EF4-FFF2-40B4-BE49-F238E27FC236}">
                <a16:creationId xmlns:a16="http://schemas.microsoft.com/office/drawing/2014/main" id="{668A00CF-014B-464A-ADA0-23EE269A0BCB}"/>
              </a:ext>
            </a:extLst>
          </p:cNvPr>
          <p:cNvSpPr>
            <a:spLocks noGrp="1"/>
          </p:cNvSpPr>
          <p:nvPr>
            <p:ph type="subTitle" idx="1"/>
          </p:nvPr>
        </p:nvSpPr>
        <p:spPr>
          <a:xfrm flipV="1">
            <a:off x="2679907" y="3910560"/>
            <a:ext cx="2382424"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718211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EB15AD-4F48-4ED3-BDD3-92CDF20C08B5}"/>
              </a:ext>
            </a:extLst>
          </p:cNvPr>
          <p:cNvSpPr>
            <a:spLocks noGrp="1"/>
          </p:cNvSpPr>
          <p:nvPr>
            <p:ph idx="4294967295"/>
          </p:nvPr>
        </p:nvSpPr>
        <p:spPr>
          <a:xfrm>
            <a:off x="1192696" y="1590261"/>
            <a:ext cx="10031895" cy="4277139"/>
          </a:xfrm>
        </p:spPr>
        <p:txBody>
          <a:bodyPr>
            <a:normAutofit/>
          </a:bodyPr>
          <a:lstStyle/>
          <a:p>
            <a:pPr marL="0" indent="0" algn="just">
              <a:buNone/>
            </a:pPr>
            <a:r>
              <a:rPr lang="mn-MN" sz="2400" dirty="0">
                <a:latin typeface="Arial" panose="020B0604020202020204" pitchFamily="34" charset="0"/>
                <a:cs typeface="Arial" panose="020B0604020202020204" pitchFamily="34" charset="0"/>
              </a:rPr>
              <a:t>Цагдаагийн байгууллага нь цагдаагийн төв байгууллагаас ирүүлсэн зөвлөмж, чиглэл, алба хаагчдынхаа сургалтын хэрэгцээ, шаардлагыг үндэслэн ажлын байранд зохион байгуулах /албаны/ жилийн сургалтын хөтөлбөр, төлөвлөгөөг боловсруулан, байгууллагын даргын тушаалаар баталгаажуулж, хэрэгжүүлэх ба сургалтын төлөвлөгөөний хувийг цагдаагийн төв байгууллагын Хүний нөөц, сургалтын хэлтэст ирүүлнэ. </a:t>
            </a:r>
          </a:p>
          <a:p>
            <a:pPr marL="0" indent="0" algn="just">
              <a:buNone/>
            </a:pPr>
            <a:r>
              <a:rPr lang="mn-MN" sz="2400" dirty="0">
                <a:latin typeface="Arial" panose="020B0604020202020204" pitchFamily="34" charset="0"/>
                <a:cs typeface="Arial" panose="020B0604020202020204" pitchFamily="34" charset="0"/>
              </a:rPr>
              <a:t>Байгууллага дээр явагдах нэг удаагийн сургалтын үргэлжлэх хугацаа 2 цагаас хэтрэхгүй байна. </a:t>
            </a:r>
          </a:p>
          <a:p>
            <a:endParaRPr lang="en-US" dirty="0"/>
          </a:p>
        </p:txBody>
      </p:sp>
    </p:spTree>
    <p:extLst>
      <p:ext uri="{BB962C8B-B14F-4D97-AF65-F5344CB8AC3E}">
        <p14:creationId xmlns:p14="http://schemas.microsoft.com/office/powerpoint/2010/main" val="679078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25406-BFEE-4EAB-B54E-8DA6819798A3}"/>
              </a:ext>
            </a:extLst>
          </p:cNvPr>
          <p:cNvSpPr>
            <a:spLocks noGrp="1"/>
          </p:cNvSpPr>
          <p:nvPr>
            <p:ph type="title"/>
          </p:nvPr>
        </p:nvSpPr>
        <p:spPr/>
        <p:txBody>
          <a:bodyPr/>
          <a:lstStyle/>
          <a:p>
            <a:r>
              <a:rPr lang="mn-MN" dirty="0"/>
              <a:t>АЛБА ХААГЧ </a:t>
            </a:r>
            <a:br>
              <a:rPr lang="mn-MN" dirty="0"/>
            </a:br>
            <a:endParaRPr lang="en-US" dirty="0"/>
          </a:p>
        </p:txBody>
      </p:sp>
      <p:sp>
        <p:nvSpPr>
          <p:cNvPr id="3" name="Content Placeholder 2">
            <a:extLst>
              <a:ext uri="{FF2B5EF4-FFF2-40B4-BE49-F238E27FC236}">
                <a16:creationId xmlns:a16="http://schemas.microsoft.com/office/drawing/2014/main" id="{19BD6895-1A63-4632-98FB-D81D010D2645}"/>
              </a:ext>
            </a:extLst>
          </p:cNvPr>
          <p:cNvSpPr>
            <a:spLocks noGrp="1"/>
          </p:cNvSpPr>
          <p:nvPr>
            <p:ph idx="1"/>
          </p:nvPr>
        </p:nvSpPr>
        <p:spPr>
          <a:xfrm>
            <a:off x="1371600" y="2286000"/>
            <a:ext cx="10051774" cy="3581400"/>
          </a:xfrm>
        </p:spPr>
        <p:txBody>
          <a:bodyPr>
            <a:normAutofit/>
          </a:bodyPr>
          <a:lstStyle/>
          <a:p>
            <a:pPr marL="0" indent="0" algn="just">
              <a:buNone/>
            </a:pPr>
            <a:r>
              <a:rPr lang="mn-MN" sz="2400" dirty="0">
                <a:latin typeface="Arial" panose="020B0604020202020204" pitchFamily="34" charset="0"/>
                <a:cs typeface="Arial" panose="020B0604020202020204" pitchFamily="34" charset="0"/>
              </a:rPr>
              <a:t>Цагдаагийн алба хаагч нь мэргэжил, мэргэшлийн мэдлэг, ур чадвар, боловсролын түвшинг тасралтгүй дээшлүүлэх, өөрөө сурч, хөгжих талаар санаачлагатай байна. </a:t>
            </a:r>
          </a:p>
          <a:p>
            <a:pPr marL="0" indent="0" algn="just">
              <a:buNone/>
            </a:pPr>
            <a:endParaRPr lang="mn-MN" sz="2400" dirty="0">
              <a:latin typeface="Arial" panose="020B0604020202020204" pitchFamily="34" charset="0"/>
              <a:cs typeface="Arial" panose="020B0604020202020204" pitchFamily="34" charset="0"/>
            </a:endParaRPr>
          </a:p>
          <a:p>
            <a:pPr marL="0" indent="0" algn="just">
              <a:buNone/>
            </a:pPr>
            <a:r>
              <a:rPr lang="mn-MN" sz="2400" dirty="0">
                <a:latin typeface="Arial" panose="020B0604020202020204" pitchFamily="34" charset="0"/>
                <a:cs typeface="Arial" panose="020B0604020202020204" pitchFamily="34" charset="0"/>
              </a:rPr>
              <a:t>Цагдаагийн алба хаагч нь цагдаагийн байгууллагын захиалгаар мэргэжил, мэдлэгээ дээшлүүлэх, боловсрол эзэмших урт хугацааны сургалтад хамрагдах бол цагдаагийн төв байгууллагын Хүний нөөц, сургалтын хэлтэстэй сургалтын гэрээ байгуулж, дүгнүүлнэ. </a:t>
            </a:r>
          </a:p>
          <a:p>
            <a:endParaRPr lang="en-US" dirty="0"/>
          </a:p>
        </p:txBody>
      </p:sp>
    </p:spTree>
    <p:extLst>
      <p:ext uri="{BB962C8B-B14F-4D97-AF65-F5344CB8AC3E}">
        <p14:creationId xmlns:p14="http://schemas.microsoft.com/office/powerpoint/2010/main" val="1289844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29DC98-2D8D-4BC0-A2E8-F9BF0BD36BCB}"/>
              </a:ext>
            </a:extLst>
          </p:cNvPr>
          <p:cNvSpPr>
            <a:spLocks noGrp="1"/>
          </p:cNvSpPr>
          <p:nvPr>
            <p:ph idx="4294967295"/>
          </p:nvPr>
        </p:nvSpPr>
        <p:spPr>
          <a:xfrm>
            <a:off x="954157" y="1086678"/>
            <a:ext cx="10946295" cy="4780722"/>
          </a:xfrm>
        </p:spPr>
        <p:txBody>
          <a:bodyPr>
            <a:normAutofit/>
          </a:bodyPr>
          <a:lstStyle/>
          <a:p>
            <a:pPr marL="0" indent="0" algn="just">
              <a:buNone/>
            </a:pPr>
            <a:r>
              <a:rPr lang="mn-MN" sz="3900" dirty="0">
                <a:latin typeface="Arial" panose="020B0604020202020204" pitchFamily="34" charset="0"/>
                <a:cs typeface="Arial" panose="020B0604020202020204" pitchFamily="34" charset="0"/>
              </a:rPr>
              <a:t>      Цагдаагийн байгууллага бүр ажлын байранд зохион байгуулсан сургалтын явц, үр дүнг үйл ажиллагааны тайланд тодорхой тусгаж зохих журмын дагуу цагдаагийн төв байгууллагын Хүний нөөц, сургалтын хэлтэст ирүүлнэ. </a:t>
            </a:r>
          </a:p>
          <a:p>
            <a:pPr algn="just"/>
            <a:endParaRPr lang="en-US" dirty="0"/>
          </a:p>
        </p:txBody>
      </p:sp>
    </p:spTree>
    <p:extLst>
      <p:ext uri="{BB962C8B-B14F-4D97-AF65-F5344CB8AC3E}">
        <p14:creationId xmlns:p14="http://schemas.microsoft.com/office/powerpoint/2010/main" val="2573618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344FF4-C484-4401-ADF8-0194CD1286D6}"/>
              </a:ext>
            </a:extLst>
          </p:cNvPr>
          <p:cNvSpPr>
            <a:spLocks noGrp="1"/>
          </p:cNvSpPr>
          <p:nvPr>
            <p:ph idx="4294967295"/>
          </p:nvPr>
        </p:nvSpPr>
        <p:spPr>
          <a:xfrm>
            <a:off x="1232452" y="1298713"/>
            <a:ext cx="10230678" cy="4568687"/>
          </a:xfrm>
        </p:spPr>
        <p:txBody>
          <a:bodyPr>
            <a:normAutofit/>
          </a:bodyPr>
          <a:lstStyle/>
          <a:p>
            <a:pPr marL="0" indent="0" algn="just">
              <a:buNone/>
            </a:pPr>
            <a:r>
              <a:rPr lang="mn-MN" dirty="0">
                <a:latin typeface="Arial" panose="020B0604020202020204" pitchFamily="34" charset="0"/>
                <a:cs typeface="Arial" panose="020B0604020202020204" pitchFamily="34" charset="0"/>
              </a:rPr>
              <a:t>Тайланд байгууллагын сургалтын төлөвлөгөө, хөтөлбөрийн хэрэгжилт, өмнөх жилийн төлөвлөгөө, хөтөлбөрийг өөрчилж шинэчилсэн байдал, түүний шалтгаан, алба хаагчдын сургалтын оролцоо, идэвх, мэдлэг, ур чадварын түвшингийн ахиц, сургалтыг шинэлэг арга хэлбэр, сургагч-багш нарын сургалтын ажлын ачаалал, үнэлгээ, нийтийн хүртээл болгохуйц шинэ, оновчтой арга, туршлага, заагдсан хичээлүүдээр авсан шалгалт, шүүлгийн нэгдсэн дүн, үнэлгээ тэдгээрт хийсэн шинжилгээ, өнгөрсөн оны мөн үетэй нь харьцуулж өсөлт, бууралтыг гаргах, бие бүрэлдэхүүнийхээ мэдлэг, мэргэжил, боловсролыг дээшлүүлэх, шинээр томилогдсон алба хаагчдыг ажилд нь сурган дадлагажуулах талаар хийсэн ажил, ажлын байран дахь сургалтын зохион байгуулалт, түүний явц, үр дүнд хийсэн хяналт шалгалт, мөрөөр нь авч хэрэгжүүлсэн арга хэмжээний талаар дэлгэрэнгүй тусгасан байна. </a:t>
            </a:r>
          </a:p>
          <a:p>
            <a:endParaRPr lang="en-US" dirty="0"/>
          </a:p>
        </p:txBody>
      </p:sp>
    </p:spTree>
    <p:extLst>
      <p:ext uri="{BB962C8B-B14F-4D97-AF65-F5344CB8AC3E}">
        <p14:creationId xmlns:p14="http://schemas.microsoft.com/office/powerpoint/2010/main" val="730096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AE0419-57BF-4CA3-86A7-C758B0D732FE}"/>
              </a:ext>
            </a:extLst>
          </p:cNvPr>
          <p:cNvSpPr>
            <a:spLocks noGrp="1"/>
          </p:cNvSpPr>
          <p:nvPr>
            <p:ph idx="4294967295"/>
          </p:nvPr>
        </p:nvSpPr>
        <p:spPr>
          <a:xfrm>
            <a:off x="1709530" y="1086678"/>
            <a:ext cx="9554818" cy="4780722"/>
          </a:xfrm>
        </p:spPr>
        <p:txBody>
          <a:bodyPr>
            <a:normAutofit/>
          </a:bodyPr>
          <a:lstStyle/>
          <a:p>
            <a:pPr marL="0" indent="0" algn="just">
              <a:buNone/>
            </a:pPr>
            <a:r>
              <a:rPr lang="mn-MN" sz="2400" dirty="0">
                <a:latin typeface="Arial" panose="020B0604020202020204" pitchFamily="34" charset="0"/>
                <a:cs typeface="Arial" panose="020B0604020202020204" pitchFamily="34" charset="0"/>
              </a:rPr>
              <a:t>Цагдаагийн төв байгууллагын харьяа нэгж болон нутаг дэвсгэрийн цагдаагийн байгууллагаас ажлын байранд зохион байгуулсан сургалтын явц, үр дүнг Монгол Улсын Засгийн газраас тогтоосон ажлын үр дүнд үнэлгээ хийх журмын дагуу цагдаагийн төв байгууллагын Хүний нөөц, сургалтын хэлтэс дээрх үзүүлэлтийн агуулга нэг бүрээр улирал бүр шинжилгээ хийж, байгууллага бүрд оноо өгч байр эзлүүлэх бөгөөд тухайн жилд алба хаагчаас нь мэргэжлийн ба сахилга, ёс зүйн ноцтой алдаа гаргаж арга хэмжээ авагдсан болон нийтийн хэвлэл, мэдээллийн хэрэгслээр нийтэд мэдээлэгдсэн тохиолдлыг алба хаагчдын сургалт, хөгжлийн ажлыг дүгнэхдээ харгалзах үзүүлэлт болгон авч үзнэ</a:t>
            </a:r>
          </a:p>
          <a:p>
            <a:endParaRPr lang="en-US" dirty="0"/>
          </a:p>
        </p:txBody>
      </p:sp>
    </p:spTree>
    <p:extLst>
      <p:ext uri="{BB962C8B-B14F-4D97-AF65-F5344CB8AC3E}">
        <p14:creationId xmlns:p14="http://schemas.microsoft.com/office/powerpoint/2010/main" val="172429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8A2B7A-B651-4B2F-951C-51C7DC726FF3}"/>
              </a:ext>
            </a:extLst>
          </p:cNvPr>
          <p:cNvSpPr>
            <a:spLocks noGrp="1"/>
          </p:cNvSpPr>
          <p:nvPr>
            <p:ph idx="4294967295"/>
          </p:nvPr>
        </p:nvSpPr>
        <p:spPr>
          <a:xfrm>
            <a:off x="1497495" y="1060174"/>
            <a:ext cx="9687339" cy="4807226"/>
          </a:xfrm>
        </p:spPr>
        <p:txBody>
          <a:bodyPr/>
          <a:lstStyle/>
          <a:p>
            <a:pPr marL="0" indent="0" algn="just">
              <a:buNone/>
            </a:pPr>
            <a:r>
              <a:rPr lang="en-US" sz="4400" dirty="0">
                <a:latin typeface="Arial" panose="020B0604020202020204" pitchFamily="34" charset="0"/>
                <a:cs typeface="Arial" panose="020B0604020202020204" pitchFamily="34" charset="0"/>
              </a:rPr>
              <a:t>118.1.ЗОРИЛГО </a:t>
            </a:r>
          </a:p>
          <a:p>
            <a:pPr marL="0" indent="0" algn="just">
              <a:buNone/>
            </a:pPr>
            <a:r>
              <a:rPr lang="en-US" sz="4400" dirty="0" err="1">
                <a:latin typeface="Arial" panose="020B0604020202020204" pitchFamily="34" charset="0"/>
                <a:cs typeface="Arial" panose="020B0604020202020204" pitchFamily="34" charset="0"/>
              </a:rPr>
              <a:t>Цагдаагийн</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байгууллагын</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хүний</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нөөцийг</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бэлтгэх</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давтан</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мэргэшүүлж</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сургах</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үйл</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ажиллагаатай</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холбогдон</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үүсэх</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харилцааг</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зохицуулахад</a:t>
            </a:r>
            <a:r>
              <a:rPr lang="en-US" sz="4400" dirty="0">
                <a:latin typeface="Arial" panose="020B0604020202020204" pitchFamily="34" charset="0"/>
                <a:cs typeface="Arial" panose="020B0604020202020204" pitchFamily="34" charset="0"/>
              </a:rPr>
              <a:t> </a:t>
            </a:r>
            <a:r>
              <a:rPr lang="en-US" sz="4400" dirty="0" err="1">
                <a:latin typeface="Arial" panose="020B0604020202020204" pitchFamily="34" charset="0"/>
                <a:cs typeface="Arial" panose="020B0604020202020204" pitchFamily="34" charset="0"/>
              </a:rPr>
              <a:t>оршино</a:t>
            </a:r>
            <a:r>
              <a:rPr lang="en-US" sz="4400"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2104918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BE2C06-8B60-4210-8CA5-51C0DFD0073A}"/>
              </a:ext>
            </a:extLst>
          </p:cNvPr>
          <p:cNvSpPr>
            <a:spLocks noGrp="1"/>
          </p:cNvSpPr>
          <p:nvPr>
            <p:ph idx="4294967295"/>
          </p:nvPr>
        </p:nvSpPr>
        <p:spPr>
          <a:xfrm>
            <a:off x="1417984" y="1298712"/>
            <a:ext cx="9793356" cy="4568687"/>
          </a:xfrm>
        </p:spPr>
        <p:txBody>
          <a:bodyPr>
            <a:normAutofit lnSpcReduction="10000"/>
          </a:bodyPr>
          <a:lstStyle/>
          <a:p>
            <a:pPr marL="0" indent="0" algn="just">
              <a:buNone/>
            </a:pPr>
            <a:r>
              <a:rPr lang="en-US" sz="3600" dirty="0">
                <a:latin typeface="Arial" panose="020B0604020202020204" pitchFamily="34" charset="0"/>
                <a:cs typeface="Arial" panose="020B0604020202020204" pitchFamily="34" charset="0"/>
              </a:rPr>
              <a:t>Сургалтын </a:t>
            </a:r>
            <a:r>
              <a:rPr lang="en-US" sz="3600" dirty="0" err="1">
                <a:latin typeface="Arial" panose="020B0604020202020204" pitchFamily="34" charset="0"/>
                <a:cs typeface="Arial" panose="020B0604020202020204" pitchFamily="34" charset="0"/>
              </a:rPr>
              <a:t>төлөвлөлтөд</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байгууллага</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алба</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хаагчийн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эрэлт</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хэрэгцээг</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зохистой</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хослуулах</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алба</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хаагчид</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сонголт</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хийх</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боломж</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нөхцлийг</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бүрдүүлэх</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мэргэжлийн</a:t>
            </a:r>
            <a:r>
              <a:rPr lang="en-US" sz="3600" dirty="0">
                <a:latin typeface="Arial" panose="020B0604020202020204" pitchFamily="34" charset="0"/>
                <a:cs typeface="Arial" panose="020B0604020202020204" pitchFamily="34" charset="0"/>
              </a:rPr>
              <a:t> сургалтын </a:t>
            </a:r>
            <a:r>
              <a:rPr lang="en-US" sz="3600" dirty="0" err="1">
                <a:latin typeface="Arial" panose="020B0604020202020204" pitchFamily="34" charset="0"/>
                <a:cs typeface="Arial" panose="020B0604020202020204" pitchFamily="34" charset="0"/>
              </a:rPr>
              <a:t>чадамжинд</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суурилсан</a:t>
            </a:r>
            <a:r>
              <a:rPr lang="en-US" sz="3600" dirty="0">
                <a:latin typeface="Arial" panose="020B0604020202020204" pitchFamily="34" charset="0"/>
                <a:cs typeface="Arial" panose="020B0604020202020204" pitchFamily="34" charset="0"/>
              </a:rPr>
              <a:t> сургалтын </a:t>
            </a:r>
            <a:r>
              <a:rPr lang="en-US" sz="3600" dirty="0" err="1">
                <a:latin typeface="Arial" panose="020B0604020202020204" pitchFamily="34" charset="0"/>
                <a:cs typeface="Arial" panose="020B0604020202020204" pitchFamily="34" charset="0"/>
              </a:rPr>
              <a:t>хөтөлбөр</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төлөвлөгөөний</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дагуу</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сургалтыг</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зохион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байгуулах</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ил</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тод</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тэгш</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шударга</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сургалт</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үр</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дүнтэй</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байх</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зарчмыг</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удирдлага</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болгоно</a:t>
            </a:r>
            <a:r>
              <a:rPr lang="en-US" sz="3600"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143962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6C1479-0641-457A-B8CB-1C35384B9733}"/>
              </a:ext>
            </a:extLst>
          </p:cNvPr>
          <p:cNvSpPr>
            <a:spLocks noGrp="1"/>
          </p:cNvSpPr>
          <p:nvPr>
            <p:ph idx="4294967295"/>
          </p:nvPr>
        </p:nvSpPr>
        <p:spPr>
          <a:xfrm>
            <a:off x="1457739" y="954156"/>
            <a:ext cx="10058400" cy="5473147"/>
          </a:xfrm>
        </p:spPr>
        <p:txBody>
          <a:bodyPr>
            <a:normAutofit fontScale="62500" lnSpcReduction="20000"/>
          </a:bodyPr>
          <a:lstStyle/>
          <a:p>
            <a:pPr marL="0" indent="0">
              <a:buNone/>
            </a:pPr>
            <a:r>
              <a:rPr lang="en-US" sz="3800" dirty="0">
                <a:latin typeface="Arial" panose="020B0604020202020204" pitchFamily="34" charset="0"/>
                <a:cs typeface="Arial" panose="020B0604020202020204" pitchFamily="34" charset="0"/>
              </a:rPr>
              <a:t>118.3.ҮНДСЭН ЧИГЛЭЛ</a:t>
            </a:r>
            <a:endParaRPr lang="mn-MN" sz="3800" dirty="0">
              <a:latin typeface="Arial" panose="020B0604020202020204" pitchFamily="34" charset="0"/>
              <a:cs typeface="Arial" panose="020B0604020202020204" pitchFamily="34" charset="0"/>
            </a:endParaRPr>
          </a:p>
          <a:p>
            <a:pPr marL="0" indent="0">
              <a:buNone/>
            </a:pPr>
            <a:endParaRPr lang="en-US" sz="3800" dirty="0">
              <a:latin typeface="Arial" panose="020B0604020202020204" pitchFamily="34" charset="0"/>
              <a:cs typeface="Arial" panose="020B0604020202020204" pitchFamily="34" charset="0"/>
            </a:endParaRPr>
          </a:p>
          <a:p>
            <a:pPr marL="0" indent="0" algn="just">
              <a:buNone/>
            </a:pPr>
            <a:r>
              <a:rPr lang="en-US" sz="3800" dirty="0">
                <a:latin typeface="Arial" panose="020B0604020202020204" pitchFamily="34" charset="0"/>
                <a:cs typeface="Arial" panose="020B0604020202020204" pitchFamily="34" charset="0"/>
              </a:rPr>
              <a:t>118.3.1.Цагдаагийн </a:t>
            </a:r>
            <a:r>
              <a:rPr lang="en-US" sz="3800" dirty="0" err="1">
                <a:latin typeface="Arial" panose="020B0604020202020204" pitchFamily="34" charset="0"/>
                <a:cs typeface="Arial" panose="020B0604020202020204" pitchFamily="34" charset="0"/>
              </a:rPr>
              <a:t>байгууллагын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хүний</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нөөцийн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сургалт</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хөгжлийн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талаар</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цагдаагийн</a:t>
            </a:r>
            <a:r>
              <a:rPr lang="en-US" sz="3800" dirty="0">
                <a:latin typeface="Arial" panose="020B0604020202020204" pitchFamily="34" charset="0"/>
                <a:cs typeface="Arial" panose="020B0604020202020204" pitchFamily="34" charset="0"/>
              </a:rPr>
              <a:t> төв </a:t>
            </a:r>
            <a:r>
              <a:rPr lang="en-US" sz="3800" dirty="0" err="1">
                <a:latin typeface="Arial" panose="020B0604020202020204" pitchFamily="34" charset="0"/>
                <a:cs typeface="Arial" panose="020B0604020202020204" pitchFamily="34" charset="0"/>
              </a:rPr>
              <a:t>байгууллагаас</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дараах</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үндсэн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чиглэлийг</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баримтална</a:t>
            </a:r>
            <a:r>
              <a:rPr lang="en-US" sz="3800" dirty="0">
                <a:latin typeface="Arial" panose="020B0604020202020204" pitchFamily="34" charset="0"/>
                <a:cs typeface="Arial" panose="020B0604020202020204" pitchFamily="34" charset="0"/>
              </a:rPr>
              <a:t>: </a:t>
            </a:r>
          </a:p>
          <a:p>
            <a:pPr marL="0" indent="0" algn="just">
              <a:buNone/>
            </a:pPr>
            <a:r>
              <a:rPr lang="en-US" sz="3800" dirty="0">
                <a:latin typeface="Arial" panose="020B0604020202020204" pitchFamily="34" charset="0"/>
                <a:cs typeface="Arial" panose="020B0604020202020204" pitchFamily="34" charset="0"/>
              </a:rPr>
              <a:t>а/</a:t>
            </a:r>
            <a:r>
              <a:rPr lang="en-US" sz="3800" dirty="0" err="1">
                <a:latin typeface="Arial" panose="020B0604020202020204" pitchFamily="34" charset="0"/>
                <a:cs typeface="Arial" panose="020B0604020202020204" pitchFamily="34" charset="0"/>
              </a:rPr>
              <a:t>хүний</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нөөцийн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сургалт</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хөгжлийн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урт</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богино</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хугацааны</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стратеги</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бодлого</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чиглэлийг</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боловсруулж</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хэрэгжүүлэх</a:t>
            </a:r>
            <a:r>
              <a:rPr lang="en-US" sz="3800" dirty="0">
                <a:latin typeface="Arial" panose="020B0604020202020204" pitchFamily="34" charset="0"/>
                <a:cs typeface="Arial" panose="020B0604020202020204" pitchFamily="34" charset="0"/>
              </a:rPr>
              <a:t>; </a:t>
            </a:r>
          </a:p>
          <a:p>
            <a:pPr marL="0" indent="0" algn="just">
              <a:buNone/>
            </a:pPr>
            <a:r>
              <a:rPr lang="en-US" sz="3800" dirty="0">
                <a:latin typeface="Arial" panose="020B0604020202020204" pitchFamily="34" charset="0"/>
                <a:cs typeface="Arial" panose="020B0604020202020204" pitchFamily="34" charset="0"/>
              </a:rPr>
              <a:t>б/сургалтын </a:t>
            </a:r>
            <a:r>
              <a:rPr lang="en-US" sz="3800" dirty="0" err="1">
                <a:latin typeface="Arial" panose="020B0604020202020204" pitchFamily="34" charset="0"/>
                <a:cs typeface="Arial" panose="020B0604020202020204" pitchFamily="34" charset="0"/>
              </a:rPr>
              <a:t>стандарт</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хөтөлбөрийн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дагуу</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цагдаагийн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болон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харуул</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хамгаалалтын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анхан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шатны</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мэргэжлийн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болон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олон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нийт-цагдаагийн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ажилтныг</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бэлтгэх</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сургалтыг</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зохион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байгуулах</a:t>
            </a:r>
            <a:r>
              <a:rPr lang="en-US" sz="3800" dirty="0">
                <a:latin typeface="Arial" panose="020B0604020202020204" pitchFamily="34" charset="0"/>
                <a:cs typeface="Arial" panose="020B0604020202020204" pitchFamily="34" charset="0"/>
              </a:rPr>
              <a:t>; </a:t>
            </a:r>
          </a:p>
          <a:p>
            <a:pPr marL="0" indent="0" algn="just">
              <a:buNone/>
            </a:pPr>
            <a:r>
              <a:rPr lang="en-US" sz="3800" dirty="0">
                <a:latin typeface="Arial" panose="020B0604020202020204" pitchFamily="34" charset="0"/>
                <a:cs typeface="Arial" panose="020B0604020202020204" pitchFamily="34" charset="0"/>
              </a:rPr>
              <a:t>в/</a:t>
            </a:r>
            <a:r>
              <a:rPr lang="en-US" sz="3800" dirty="0" err="1">
                <a:latin typeface="Arial" panose="020B0604020202020204" pitchFamily="34" charset="0"/>
                <a:cs typeface="Arial" panose="020B0604020202020204" pitchFamily="34" charset="0"/>
              </a:rPr>
              <a:t>цагдаагийн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байгууллагын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чиг</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үүргийг</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хэрэгжүүлэх</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мэргэжлийн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дээд</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бакалавр</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боловсролтой</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мэдлэг</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ур</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чадвартай</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алба</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хаагчийг</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гадаад</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дотоодын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мэргэжлийн</a:t>
            </a:r>
            <a:r>
              <a:rPr lang="en-US" sz="3800" dirty="0">
                <a:latin typeface="Arial" panose="020B0604020202020204" pitchFamily="34" charset="0"/>
                <a:cs typeface="Arial" panose="020B0604020202020204" pitchFamily="34" charset="0"/>
              </a:rPr>
              <a:t> сургалтын </a:t>
            </a:r>
            <a:r>
              <a:rPr lang="en-US" sz="3800" dirty="0" err="1">
                <a:latin typeface="Arial" panose="020B0604020202020204" pitchFamily="34" charset="0"/>
                <a:cs typeface="Arial" panose="020B0604020202020204" pitchFamily="34" charset="0"/>
              </a:rPr>
              <a:t>байгууллагад</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захиалгаар</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бэлтгэх</a:t>
            </a:r>
            <a:r>
              <a:rPr lang="en-US" sz="3800" dirty="0">
                <a:latin typeface="Arial" panose="020B0604020202020204" pitchFamily="34" charset="0"/>
                <a:cs typeface="Arial" panose="020B0604020202020204" pitchFamily="34" charset="0"/>
              </a:rPr>
              <a:t>, сургалтын </a:t>
            </a:r>
            <a:r>
              <a:rPr lang="en-US" sz="3800" dirty="0" err="1">
                <a:latin typeface="Arial" panose="020B0604020202020204" pitchFamily="34" charset="0"/>
                <a:cs typeface="Arial" panose="020B0604020202020204" pitchFamily="34" charset="0"/>
              </a:rPr>
              <a:t>үйл</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ажиллагаанд</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нь</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дэмжлэг</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үзүүлж</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хамтран</a:t>
            </a:r>
            <a:r>
              <a:rPr lang="en-US" sz="3800" dirty="0">
                <a:latin typeface="Arial" panose="020B0604020202020204" pitchFamily="34" charset="0"/>
                <a:cs typeface="Arial" panose="020B0604020202020204" pitchFamily="34" charset="0"/>
              </a:rPr>
              <a:t> </a:t>
            </a:r>
            <a:r>
              <a:rPr lang="en-US" sz="3800" dirty="0" err="1">
                <a:latin typeface="Arial" panose="020B0604020202020204" pitchFamily="34" charset="0"/>
                <a:cs typeface="Arial" panose="020B0604020202020204" pitchFamily="34" charset="0"/>
              </a:rPr>
              <a:t>ажиллах</a:t>
            </a:r>
            <a:r>
              <a:rPr lang="en-US" sz="3800"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1513540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6F4C23-082F-4179-9C15-6589395F77E0}"/>
              </a:ext>
            </a:extLst>
          </p:cNvPr>
          <p:cNvSpPr>
            <a:spLocks noGrp="1"/>
          </p:cNvSpPr>
          <p:nvPr>
            <p:ph idx="4294967295"/>
          </p:nvPr>
        </p:nvSpPr>
        <p:spPr>
          <a:xfrm>
            <a:off x="887895" y="1325216"/>
            <a:ext cx="10827027" cy="5088836"/>
          </a:xfrm>
        </p:spPr>
        <p:txBody>
          <a:bodyPr>
            <a:normAutofit fontScale="85000" lnSpcReduction="20000"/>
          </a:bodyPr>
          <a:lstStyle/>
          <a:p>
            <a:pPr marL="0" indent="0" algn="just">
              <a:buNone/>
            </a:pPr>
            <a:r>
              <a:rPr lang="en-US" sz="2900" dirty="0">
                <a:latin typeface="Arial" panose="020B0604020202020204" pitchFamily="34" charset="0"/>
                <a:cs typeface="Arial" panose="020B0604020202020204" pitchFamily="34" charset="0"/>
              </a:rPr>
              <a:t>г/</a:t>
            </a:r>
            <a:r>
              <a:rPr lang="en-US" sz="2900" dirty="0" err="1">
                <a:latin typeface="Arial" panose="020B0604020202020204" pitchFamily="34" charset="0"/>
                <a:cs typeface="Arial" panose="020B0604020202020204" pitchFamily="34" charset="0"/>
              </a:rPr>
              <a:t>гадаад</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дотоодын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их</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дээд</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сургуулийн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бакалавр</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магистр</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доктор</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адъюнктур</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удирдах</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ажилтныг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бэлтгэх</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сургалтад</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алба</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хаагчдыг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суралцуулж</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хөгжүүлэх</a:t>
            </a:r>
            <a:r>
              <a:rPr lang="en-US" sz="2900" dirty="0">
                <a:latin typeface="Arial" panose="020B0604020202020204" pitchFamily="34" charset="0"/>
                <a:cs typeface="Arial" panose="020B0604020202020204" pitchFamily="34" charset="0"/>
              </a:rPr>
              <a:t>; </a:t>
            </a:r>
          </a:p>
          <a:p>
            <a:pPr marL="0" indent="0" algn="just">
              <a:buNone/>
            </a:pPr>
            <a:r>
              <a:rPr lang="en-US" sz="2900" dirty="0">
                <a:latin typeface="Arial" panose="020B0604020202020204" pitchFamily="34" charset="0"/>
                <a:cs typeface="Arial" panose="020B0604020202020204" pitchFamily="34" charset="0"/>
              </a:rPr>
              <a:t>д/</a:t>
            </a:r>
            <a:r>
              <a:rPr lang="en-US" sz="2900" dirty="0" err="1">
                <a:latin typeface="Arial" panose="020B0604020202020204" pitchFamily="34" charset="0"/>
                <a:cs typeface="Arial" panose="020B0604020202020204" pitchFamily="34" charset="0"/>
              </a:rPr>
              <a:t>гадаад</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дотоодын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тэтгэлэгт</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болон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мэргэшүүлэх</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сургалтад</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алба</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хаагчийг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суралцуулж</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боловсролын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зэргийг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нь</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дээшлүүлж</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хөгжүүлэх</a:t>
            </a:r>
            <a:r>
              <a:rPr lang="en-US" sz="2900" dirty="0">
                <a:latin typeface="Arial" panose="020B0604020202020204" pitchFamily="34" charset="0"/>
                <a:cs typeface="Arial" panose="020B0604020202020204" pitchFamily="34" charset="0"/>
              </a:rPr>
              <a:t>; </a:t>
            </a:r>
          </a:p>
          <a:p>
            <a:pPr marL="0" indent="0" algn="just">
              <a:buNone/>
            </a:pPr>
            <a:r>
              <a:rPr lang="en-US" sz="2900" dirty="0">
                <a:latin typeface="Arial" panose="020B0604020202020204" pitchFamily="34" charset="0"/>
                <a:cs typeface="Arial" panose="020B0604020202020204" pitchFamily="34" charset="0"/>
              </a:rPr>
              <a:t>е/</a:t>
            </a:r>
            <a:r>
              <a:rPr lang="en-US" sz="2900" dirty="0" err="1">
                <a:latin typeface="Arial" panose="020B0604020202020204" pitchFamily="34" charset="0"/>
                <a:cs typeface="Arial" panose="020B0604020202020204" pitchFamily="34" charset="0"/>
              </a:rPr>
              <a:t>байгууллагын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болон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алба</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хаагчийн</a:t>
            </a:r>
            <a:r>
              <a:rPr lang="en-US" sz="2900" dirty="0">
                <a:latin typeface="Arial" panose="020B0604020202020204" pitchFamily="34" charset="0"/>
                <a:cs typeface="Arial" panose="020B0604020202020204" pitchFamily="34" charset="0"/>
              </a:rPr>
              <a:t> сургалтын </a:t>
            </a:r>
            <a:r>
              <a:rPr lang="en-US" sz="2900" dirty="0" err="1">
                <a:latin typeface="Arial" panose="020B0604020202020204" pitchFamily="34" charset="0"/>
                <a:cs typeface="Arial" panose="020B0604020202020204" pitchFamily="34" charset="0"/>
              </a:rPr>
              <a:t>хэрэгцээг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харгалзан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алба</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хаагчийн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мэдлэг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боловсролыг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дээшлүүлэх</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давтан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болон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мэргэшүүлэх</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ур</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чадварын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сургалтыг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тусгай</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хөтөлбөр</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төлөвлөгөөний</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дагуу</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үр</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дүнтэй</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зохион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байгуулах</a:t>
            </a:r>
            <a:r>
              <a:rPr lang="en-US" sz="2900" dirty="0">
                <a:latin typeface="Arial" panose="020B0604020202020204" pitchFamily="34" charset="0"/>
                <a:cs typeface="Arial" panose="020B0604020202020204" pitchFamily="34" charset="0"/>
              </a:rPr>
              <a:t>; </a:t>
            </a:r>
          </a:p>
          <a:p>
            <a:pPr marL="0" indent="0" algn="just">
              <a:buNone/>
            </a:pPr>
            <a:r>
              <a:rPr lang="en-US" sz="2900" dirty="0">
                <a:latin typeface="Arial" panose="020B0604020202020204" pitchFamily="34" charset="0"/>
                <a:cs typeface="Arial" panose="020B0604020202020204" pitchFamily="34" charset="0"/>
              </a:rPr>
              <a:t>ж/</a:t>
            </a:r>
            <a:r>
              <a:rPr lang="en-US" sz="2900" dirty="0" err="1">
                <a:latin typeface="Arial" panose="020B0604020202020204" pitchFamily="34" charset="0"/>
                <a:cs typeface="Arial" panose="020B0604020202020204" pitchFamily="34" charset="0"/>
              </a:rPr>
              <a:t>алба</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хаагчийн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мэдлэг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ур</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чадвараа</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дээшлүүлэх</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бүтээлч</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санаачлагыг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дэмжиж</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тэдний</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өөрийгөө</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хөгжүүлэх</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боломж</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нөхцлийг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бүрдүүлэх</a:t>
            </a:r>
            <a:r>
              <a:rPr lang="en-US" sz="2900" dirty="0">
                <a:latin typeface="Arial" panose="020B0604020202020204" pitchFamily="34" charset="0"/>
                <a:cs typeface="Arial" panose="020B0604020202020204" pitchFamily="34" charset="0"/>
              </a:rPr>
              <a:t>; </a:t>
            </a:r>
            <a:endParaRPr lang="mn-MN" sz="2900" dirty="0">
              <a:latin typeface="Arial" panose="020B0604020202020204" pitchFamily="34" charset="0"/>
              <a:cs typeface="Arial" panose="020B0604020202020204" pitchFamily="34" charset="0"/>
            </a:endParaRPr>
          </a:p>
          <a:p>
            <a:pPr marL="0" indent="0" algn="just">
              <a:buNone/>
            </a:pPr>
            <a:r>
              <a:rPr lang="en-US" sz="2900" dirty="0">
                <a:latin typeface="Arial" panose="020B0604020202020204" pitchFamily="34" charset="0"/>
                <a:cs typeface="Arial" panose="020B0604020202020204" pitchFamily="34" charset="0"/>
              </a:rPr>
              <a:t>з/</a:t>
            </a:r>
            <a:r>
              <a:rPr lang="en-US" sz="2900" dirty="0" err="1">
                <a:latin typeface="Arial" panose="020B0604020202020204" pitchFamily="34" charset="0"/>
                <a:cs typeface="Arial" panose="020B0604020202020204" pitchFamily="34" charset="0"/>
              </a:rPr>
              <a:t>алба</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хаагчийн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сургалт</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хөгжлийн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тогтолцоо</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агуулга</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арга</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хэлбэр</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эрх</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зүйн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зохицуулалтыг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цаг</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үеийн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шаардлагад</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нийцүүлэн</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байнга</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шинэчилж</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боловсронгуй</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болгох</a:t>
            </a:r>
            <a:r>
              <a:rPr lang="en-US" sz="2900"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4054234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955F03-C969-41B7-A439-CB89FE67B636}"/>
              </a:ext>
            </a:extLst>
          </p:cNvPr>
          <p:cNvSpPr>
            <a:spLocks noGrp="1"/>
          </p:cNvSpPr>
          <p:nvPr>
            <p:ph idx="4294967295"/>
          </p:nvPr>
        </p:nvSpPr>
        <p:spPr>
          <a:xfrm>
            <a:off x="1113183" y="848139"/>
            <a:ext cx="10707755" cy="5019261"/>
          </a:xfrm>
        </p:spPr>
        <p:txBody>
          <a:bodyPr>
            <a:normAutofit/>
          </a:bodyPr>
          <a:lstStyle/>
          <a:p>
            <a:pPr marL="0" indent="0" algn="ctr">
              <a:buNone/>
            </a:pPr>
            <a:r>
              <a:rPr lang="en-US" sz="2800" b="1" dirty="0">
                <a:latin typeface="Arial" panose="020B0604020202020204" pitchFamily="34" charset="0"/>
                <a:cs typeface="Arial" panose="020B0604020202020204" pitchFamily="34" charset="0"/>
              </a:rPr>
              <a:t>118.4. ЦАГДААГИЙН БАЙГУУЛЛАГЫН СУРГАЛТЫН ТОГТОЛЦОО</a:t>
            </a:r>
          </a:p>
          <a:p>
            <a:pPr marL="0" indent="0">
              <a:buNone/>
            </a:pPr>
            <a:r>
              <a:rPr lang="en-US" sz="2800" dirty="0">
                <a:latin typeface="Arial" panose="020B0604020202020204" pitchFamily="34" charset="0"/>
                <a:cs typeface="Arial" panose="020B0604020202020204" pitchFamily="34" charset="0"/>
              </a:rPr>
              <a:t>118.4.1.Цагдаагийн </a:t>
            </a:r>
            <a:r>
              <a:rPr lang="en-US" sz="2800" dirty="0" err="1">
                <a:latin typeface="Arial" panose="020B0604020202020204" pitchFamily="34" charset="0"/>
                <a:cs typeface="Arial" panose="020B0604020202020204" pitchFamily="34" charset="0"/>
              </a:rPr>
              <a:t>алба</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хаагчийг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бэлтгэх</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хөгжүүлэх</a:t>
            </a:r>
            <a:r>
              <a:rPr lang="en-US" sz="2800" dirty="0">
                <a:latin typeface="Arial" panose="020B0604020202020204" pitchFamily="34" charset="0"/>
                <a:cs typeface="Arial" panose="020B0604020202020204" pitchFamily="34" charset="0"/>
              </a:rPr>
              <a:t> сургалтын </a:t>
            </a:r>
            <a:r>
              <a:rPr lang="en-US" sz="2800" dirty="0" err="1">
                <a:latin typeface="Arial" panose="020B0604020202020204" pitchFamily="34" charset="0"/>
                <a:cs typeface="Arial" panose="020B0604020202020204" pitchFamily="34" charset="0"/>
              </a:rPr>
              <a:t>тогтолцоо</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нь</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дараах</a:t>
            </a:r>
            <a:r>
              <a:rPr lang="en-US" sz="2800" dirty="0">
                <a:latin typeface="Arial" panose="020B0604020202020204" pitchFamily="34" charset="0"/>
                <a:cs typeface="Arial" panose="020B0604020202020204" pitchFamily="34" charset="0"/>
              </a:rPr>
              <a:t> сургалтын </a:t>
            </a:r>
            <a:r>
              <a:rPr lang="en-US" sz="2800" dirty="0" err="1">
                <a:latin typeface="Arial" panose="020B0604020202020204" pitchFamily="34" charset="0"/>
                <a:cs typeface="Arial" panose="020B0604020202020204" pitchFamily="34" charset="0"/>
              </a:rPr>
              <a:t>төрлүүдээс</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бүрдэнэ</a:t>
            </a:r>
            <a:r>
              <a:rPr lang="en-US" sz="2800" dirty="0">
                <a:latin typeface="Arial" panose="020B0604020202020204" pitchFamily="34" charset="0"/>
                <a:cs typeface="Arial" panose="020B0604020202020204" pitchFamily="34" charset="0"/>
              </a:rPr>
              <a:t>: </a:t>
            </a:r>
          </a:p>
          <a:p>
            <a:pPr marL="0" indent="0">
              <a:buNone/>
            </a:pPr>
            <a:r>
              <a:rPr lang="en-US" sz="2800" dirty="0">
                <a:latin typeface="Arial" panose="020B0604020202020204" pitchFamily="34" charset="0"/>
                <a:cs typeface="Arial" panose="020B0604020202020204" pitchFamily="34" charset="0"/>
              </a:rPr>
              <a:t>а/</a:t>
            </a:r>
            <a:r>
              <a:rPr lang="en-US" sz="2800" dirty="0" err="1">
                <a:latin typeface="Arial" panose="020B0604020202020204" pitchFamily="34" charset="0"/>
                <a:cs typeface="Arial" panose="020B0604020202020204" pitchFamily="34" charset="0"/>
              </a:rPr>
              <a:t>цагдаагийн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анхан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шатны</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мэргэжлийн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боловсролын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сургалт</a:t>
            </a:r>
            <a:r>
              <a:rPr lang="en-US" sz="2800" dirty="0">
                <a:latin typeface="Arial" panose="020B0604020202020204" pitchFamily="34" charset="0"/>
                <a:cs typeface="Arial" panose="020B0604020202020204" pitchFamily="34" charset="0"/>
              </a:rPr>
              <a:t>; </a:t>
            </a:r>
          </a:p>
          <a:p>
            <a:pPr marL="0" indent="0">
              <a:buNone/>
            </a:pPr>
            <a:r>
              <a:rPr lang="en-US" sz="2800" dirty="0">
                <a:latin typeface="Arial" panose="020B0604020202020204" pitchFamily="34" charset="0"/>
                <a:cs typeface="Arial" panose="020B0604020202020204" pitchFamily="34" charset="0"/>
              </a:rPr>
              <a:t>б/</a:t>
            </a:r>
            <a:r>
              <a:rPr lang="en-US" sz="2800" dirty="0" err="1">
                <a:latin typeface="Arial" panose="020B0604020202020204" pitchFamily="34" charset="0"/>
                <a:cs typeface="Arial" panose="020B0604020202020204" pitchFamily="34" charset="0"/>
              </a:rPr>
              <a:t>цагдаа</a:t>
            </a:r>
            <a:r>
              <a:rPr lang="en-US" sz="2800" dirty="0">
                <a:latin typeface="Arial" panose="020B0604020202020204" pitchFamily="34" charset="0"/>
                <a:cs typeface="Arial" panose="020B0604020202020204" pitchFamily="34" charset="0"/>
              </a:rPr>
              <a:t> - </a:t>
            </a:r>
            <a:r>
              <a:rPr lang="en-US" sz="2800" dirty="0" err="1">
                <a:latin typeface="Arial" panose="020B0604020202020204" pitchFamily="34" charset="0"/>
                <a:cs typeface="Arial" panose="020B0604020202020204" pitchFamily="34" charset="0"/>
              </a:rPr>
              <a:t>мэргэжлийн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дээд</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боловсролын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сургалт</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бакалавр</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магистр</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доктор</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адъюнктур</a:t>
            </a:r>
            <a:r>
              <a:rPr lang="en-US" sz="2800" dirty="0">
                <a:latin typeface="Arial" panose="020B0604020202020204" pitchFamily="34" charset="0"/>
                <a:cs typeface="Arial" panose="020B0604020202020204" pitchFamily="34" charset="0"/>
              </a:rPr>
              <a:t>/; </a:t>
            </a:r>
          </a:p>
          <a:p>
            <a:pPr marL="0" indent="0">
              <a:buNone/>
            </a:pPr>
            <a:r>
              <a:rPr lang="en-US" sz="2800" dirty="0">
                <a:latin typeface="Arial" panose="020B0604020202020204" pitchFamily="34" charset="0"/>
                <a:cs typeface="Arial" panose="020B0604020202020204" pitchFamily="34" charset="0"/>
              </a:rPr>
              <a:t>в/</a:t>
            </a:r>
            <a:r>
              <a:rPr lang="en-US" sz="2800" dirty="0" err="1">
                <a:latin typeface="Arial" panose="020B0604020202020204" pitchFamily="34" charset="0"/>
                <a:cs typeface="Arial" panose="020B0604020202020204" pitchFamily="34" charset="0"/>
              </a:rPr>
              <a:t>давтан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мэргэшүүлэх</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ур</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чадварын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болон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ажлын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байран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дахь</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үргэлжилсэн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сургалт</a:t>
            </a:r>
            <a:r>
              <a:rPr lang="en-US" sz="2800" dirty="0">
                <a:latin typeface="Arial" panose="020B0604020202020204" pitchFamily="34" charset="0"/>
                <a:cs typeface="Arial" panose="020B0604020202020204" pitchFamily="34" charset="0"/>
              </a:rPr>
              <a:t>; </a:t>
            </a:r>
          </a:p>
          <a:p>
            <a:pPr marL="0" indent="0">
              <a:buNone/>
            </a:pPr>
            <a:r>
              <a:rPr lang="en-US" sz="2800" dirty="0">
                <a:latin typeface="Arial" panose="020B0604020202020204" pitchFamily="34" charset="0"/>
                <a:cs typeface="Arial" panose="020B0604020202020204" pitchFamily="34" charset="0"/>
              </a:rPr>
              <a:t>г/</a:t>
            </a:r>
            <a:r>
              <a:rPr lang="en-US" sz="2800" dirty="0" err="1">
                <a:latin typeface="Arial" panose="020B0604020202020204" pitchFamily="34" charset="0"/>
                <a:cs typeface="Arial" panose="020B0604020202020204" pitchFamily="34" charset="0"/>
              </a:rPr>
              <a:t>иргэд</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олон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нийтэд</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чиглэгдсэн</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бусад</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сургалт</a:t>
            </a:r>
            <a:r>
              <a:rPr lang="en-US" sz="2800"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250609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A2F28-B16D-448C-9984-940824B69DB6}"/>
              </a:ext>
            </a:extLst>
          </p:cNvPr>
          <p:cNvSpPr>
            <a:spLocks noGrp="1"/>
          </p:cNvSpPr>
          <p:nvPr>
            <p:ph type="title"/>
          </p:nvPr>
        </p:nvSpPr>
        <p:spPr/>
        <p:txBody>
          <a:bodyPr>
            <a:normAutofit fontScale="90000"/>
          </a:bodyPr>
          <a:lstStyle/>
          <a:p>
            <a:pPr algn="ctr"/>
            <a:r>
              <a:rPr lang="en-US" b="1" dirty="0"/>
              <a:t>118.5.ЦАГДААГИЙН АНХАН ШАТНЫ МЭРГЭЖЛИЙН БОЛОВСРОЛЫН СУРГАЛТ </a:t>
            </a:r>
            <a:br>
              <a:rPr lang="en-US" b="1" dirty="0"/>
            </a:br>
            <a:endParaRPr lang="en-US" b="1" dirty="0"/>
          </a:p>
        </p:txBody>
      </p:sp>
      <p:sp>
        <p:nvSpPr>
          <p:cNvPr id="3" name="Content Placeholder 2">
            <a:extLst>
              <a:ext uri="{FF2B5EF4-FFF2-40B4-BE49-F238E27FC236}">
                <a16:creationId xmlns:a16="http://schemas.microsoft.com/office/drawing/2014/main" id="{EAB6D534-B139-4F79-BD37-A513D14DE6B9}"/>
              </a:ext>
            </a:extLst>
          </p:cNvPr>
          <p:cNvSpPr>
            <a:spLocks noGrp="1"/>
          </p:cNvSpPr>
          <p:nvPr>
            <p:ph idx="1"/>
          </p:nvPr>
        </p:nvSpPr>
        <p:spPr>
          <a:xfrm>
            <a:off x="1371599" y="2286000"/>
            <a:ext cx="10171043" cy="3581400"/>
          </a:xfrm>
        </p:spPr>
        <p:txBody>
          <a:bodyPr>
            <a:normAutofit fontScale="92500" lnSpcReduction="20000"/>
          </a:bodyPr>
          <a:lstStyle/>
          <a:p>
            <a:pPr marL="0" indent="0" algn="just">
              <a:buNone/>
            </a:pPr>
            <a:r>
              <a:rPr lang="en-US" dirty="0" err="1"/>
              <a:t>Цагдаагийн</a:t>
            </a:r>
            <a:r>
              <a:rPr lang="en-US" dirty="0"/>
              <a:t> </a:t>
            </a:r>
            <a:r>
              <a:rPr lang="en-US" dirty="0" err="1"/>
              <a:t>анхан</a:t>
            </a:r>
            <a:r>
              <a:rPr lang="en-US" dirty="0"/>
              <a:t> </a:t>
            </a:r>
            <a:r>
              <a:rPr lang="en-US" dirty="0" err="1"/>
              <a:t>шатны</a:t>
            </a:r>
            <a:r>
              <a:rPr lang="en-US" dirty="0"/>
              <a:t> </a:t>
            </a:r>
            <a:r>
              <a:rPr lang="en-US" dirty="0" err="1"/>
              <a:t>мэргэжлийн</a:t>
            </a:r>
            <a:r>
              <a:rPr lang="en-US" dirty="0"/>
              <a:t> </a:t>
            </a:r>
            <a:r>
              <a:rPr lang="en-US" dirty="0" err="1"/>
              <a:t>боловсролын</a:t>
            </a:r>
            <a:r>
              <a:rPr lang="en-US" dirty="0"/>
              <a:t> </a:t>
            </a:r>
            <a:r>
              <a:rPr lang="en-US" dirty="0" err="1"/>
              <a:t>сургалтыг</a:t>
            </a:r>
            <a:r>
              <a:rPr lang="en-US" dirty="0"/>
              <a:t> </a:t>
            </a:r>
            <a:r>
              <a:rPr lang="en-US" dirty="0" err="1"/>
              <a:t>цагдаагийн</a:t>
            </a:r>
            <a:r>
              <a:rPr lang="en-US" dirty="0"/>
              <a:t> төв </a:t>
            </a:r>
            <a:r>
              <a:rPr lang="en-US" dirty="0" err="1"/>
              <a:t>байгууллагын</a:t>
            </a:r>
            <a:r>
              <a:rPr lang="en-US" dirty="0"/>
              <a:t> </a:t>
            </a:r>
            <a:r>
              <a:rPr lang="en-US" dirty="0" err="1"/>
              <a:t>захиалгаар</a:t>
            </a:r>
            <a:r>
              <a:rPr lang="en-US" dirty="0"/>
              <a:t> </a:t>
            </a:r>
            <a:r>
              <a:rPr lang="en-US" dirty="0" err="1"/>
              <a:t>хууль</a:t>
            </a:r>
            <a:r>
              <a:rPr lang="en-US" dirty="0"/>
              <a:t> </a:t>
            </a:r>
            <a:r>
              <a:rPr lang="en-US" dirty="0" err="1"/>
              <a:t>сахиулагч</a:t>
            </a:r>
            <a:r>
              <a:rPr lang="en-US" dirty="0"/>
              <a:t> </a:t>
            </a:r>
            <a:r>
              <a:rPr lang="en-US" dirty="0" err="1"/>
              <a:t>бэлтгэх</a:t>
            </a:r>
            <a:r>
              <a:rPr lang="en-US" dirty="0"/>
              <a:t> </a:t>
            </a:r>
            <a:r>
              <a:rPr lang="en-US" dirty="0" err="1"/>
              <a:t>сургуулийн</a:t>
            </a:r>
            <a:r>
              <a:rPr lang="en-US" dirty="0"/>
              <a:t> сургалтын </a:t>
            </a:r>
            <a:r>
              <a:rPr lang="en-US" dirty="0" err="1"/>
              <a:t>тусгай</a:t>
            </a:r>
            <a:r>
              <a:rPr lang="en-US" dirty="0"/>
              <a:t> </a:t>
            </a:r>
            <a:r>
              <a:rPr lang="en-US" dirty="0" err="1"/>
              <a:t>зөвшөөрөл</a:t>
            </a:r>
            <a:r>
              <a:rPr lang="en-US" dirty="0"/>
              <a:t> </a:t>
            </a:r>
            <a:r>
              <a:rPr lang="en-US" dirty="0" err="1"/>
              <a:t>бүхий</a:t>
            </a:r>
            <a:r>
              <a:rPr lang="en-US" dirty="0"/>
              <a:t> сургалтын </a:t>
            </a:r>
            <a:r>
              <a:rPr lang="en-US" dirty="0" err="1"/>
              <a:t>нэгжид</a:t>
            </a:r>
            <a:r>
              <a:rPr lang="en-US" dirty="0"/>
              <a:t> </a:t>
            </a:r>
            <a:r>
              <a:rPr lang="en-US" dirty="0" err="1"/>
              <a:t>Боловсролын</a:t>
            </a:r>
            <a:r>
              <a:rPr lang="en-US" dirty="0"/>
              <a:t> </a:t>
            </a:r>
            <a:r>
              <a:rPr lang="en-US" dirty="0" err="1"/>
              <a:t>тухай</a:t>
            </a:r>
            <a:r>
              <a:rPr lang="en-US" dirty="0"/>
              <a:t> </a:t>
            </a:r>
            <a:r>
              <a:rPr lang="en-US" dirty="0" err="1"/>
              <a:t>хууль</a:t>
            </a:r>
            <a:r>
              <a:rPr lang="en-US" dirty="0"/>
              <a:t>, </a:t>
            </a:r>
            <a:r>
              <a:rPr lang="en-US" dirty="0" err="1"/>
              <a:t>Мэргэжлийн</a:t>
            </a:r>
            <a:r>
              <a:rPr lang="en-US" dirty="0"/>
              <a:t> </a:t>
            </a:r>
            <a:r>
              <a:rPr lang="en-US" dirty="0" err="1"/>
              <a:t>боловсрол</a:t>
            </a:r>
            <a:r>
              <a:rPr lang="en-US" dirty="0"/>
              <a:t>, сургалтын </a:t>
            </a:r>
            <a:r>
              <a:rPr lang="en-US" dirty="0" err="1"/>
              <a:t>тухай</a:t>
            </a:r>
            <a:r>
              <a:rPr lang="en-US" dirty="0"/>
              <a:t> </a:t>
            </a:r>
            <a:r>
              <a:rPr lang="en-US" dirty="0" err="1"/>
              <a:t>хууль</a:t>
            </a:r>
            <a:r>
              <a:rPr lang="en-US" dirty="0"/>
              <a:t> </a:t>
            </a:r>
            <a:r>
              <a:rPr lang="en-US" dirty="0" err="1"/>
              <a:t>болон</a:t>
            </a:r>
            <a:r>
              <a:rPr lang="en-US" dirty="0"/>
              <a:t> </a:t>
            </a:r>
            <a:r>
              <a:rPr lang="en-US" dirty="0" err="1"/>
              <a:t>холбогдох</a:t>
            </a:r>
            <a:r>
              <a:rPr lang="en-US" dirty="0"/>
              <a:t> </a:t>
            </a:r>
            <a:r>
              <a:rPr lang="en-US" dirty="0" err="1"/>
              <a:t>бусад</a:t>
            </a:r>
            <a:r>
              <a:rPr lang="en-US" dirty="0"/>
              <a:t> </a:t>
            </a:r>
            <a:r>
              <a:rPr lang="en-US" dirty="0" err="1"/>
              <a:t>хууль</a:t>
            </a:r>
            <a:r>
              <a:rPr lang="en-US" dirty="0"/>
              <a:t> </a:t>
            </a:r>
            <a:r>
              <a:rPr lang="en-US" dirty="0" err="1"/>
              <a:t>тогтоомж</a:t>
            </a:r>
            <a:r>
              <a:rPr lang="en-US" dirty="0"/>
              <a:t>, сургалтын </a:t>
            </a:r>
            <a:r>
              <a:rPr lang="en-US" dirty="0" err="1"/>
              <a:t>стандарт</a:t>
            </a:r>
            <a:r>
              <a:rPr lang="en-US" dirty="0"/>
              <a:t>, </a:t>
            </a:r>
            <a:r>
              <a:rPr lang="en-US" dirty="0" err="1"/>
              <a:t>хөтөлбөр</a:t>
            </a:r>
            <a:r>
              <a:rPr lang="en-US" dirty="0"/>
              <a:t>, </a:t>
            </a:r>
            <a:r>
              <a:rPr lang="en-US" dirty="0" err="1"/>
              <a:t>төлөвлөгөөний</a:t>
            </a:r>
            <a:r>
              <a:rPr lang="en-US" dirty="0"/>
              <a:t> </a:t>
            </a:r>
            <a:r>
              <a:rPr lang="en-US" dirty="0" err="1"/>
              <a:t>дагуу</a:t>
            </a:r>
            <a:r>
              <a:rPr lang="en-US" dirty="0"/>
              <a:t> </a:t>
            </a:r>
            <a:r>
              <a:rPr lang="en-US" dirty="0" err="1"/>
              <a:t>өдрийн</a:t>
            </a:r>
            <a:r>
              <a:rPr lang="en-US" dirty="0"/>
              <a:t> </a:t>
            </a:r>
            <a:r>
              <a:rPr lang="en-US" dirty="0" err="1"/>
              <a:t>хэлбэрээр</a:t>
            </a:r>
            <a:r>
              <a:rPr lang="en-US" dirty="0"/>
              <a:t>, 3 </a:t>
            </a:r>
            <a:r>
              <a:rPr lang="en-US" dirty="0" err="1"/>
              <a:t>сараас</a:t>
            </a:r>
            <a:r>
              <a:rPr lang="en-US" dirty="0"/>
              <a:t> 1 </a:t>
            </a:r>
            <a:r>
              <a:rPr lang="en-US" dirty="0" err="1"/>
              <a:t>жил</a:t>
            </a:r>
            <a:r>
              <a:rPr lang="en-US" dirty="0"/>
              <a:t> </a:t>
            </a:r>
            <a:r>
              <a:rPr lang="en-US" dirty="0" err="1"/>
              <a:t>хүртэл</a:t>
            </a:r>
            <a:r>
              <a:rPr lang="en-US" dirty="0"/>
              <a:t> </a:t>
            </a:r>
            <a:r>
              <a:rPr lang="en-US" dirty="0" err="1"/>
              <a:t>хугацаагаар</a:t>
            </a:r>
            <a:r>
              <a:rPr lang="en-US" dirty="0"/>
              <a:t> </a:t>
            </a:r>
            <a:r>
              <a:rPr lang="en-US" dirty="0" err="1"/>
              <a:t>зохион</a:t>
            </a:r>
            <a:r>
              <a:rPr lang="en-US" dirty="0"/>
              <a:t> </a:t>
            </a:r>
            <a:r>
              <a:rPr lang="en-US" dirty="0" err="1"/>
              <a:t>байгуулна</a:t>
            </a:r>
            <a:r>
              <a:rPr lang="en-US" dirty="0"/>
              <a:t>.</a:t>
            </a:r>
            <a:endParaRPr lang="mn-MN" dirty="0"/>
          </a:p>
          <a:p>
            <a:pPr marL="0" indent="0" algn="just">
              <a:buNone/>
            </a:pPr>
            <a:endParaRPr lang="mn-MN" dirty="0"/>
          </a:p>
          <a:p>
            <a:pPr marL="0" indent="0" algn="just">
              <a:buNone/>
            </a:pPr>
            <a:r>
              <a:rPr lang="en-US" dirty="0" err="1"/>
              <a:t>Цагдаагийн</a:t>
            </a:r>
            <a:r>
              <a:rPr lang="en-US" dirty="0"/>
              <a:t> </a:t>
            </a:r>
            <a:r>
              <a:rPr lang="en-US" dirty="0" err="1"/>
              <a:t>анхан</a:t>
            </a:r>
            <a:r>
              <a:rPr lang="en-US" dirty="0"/>
              <a:t> </a:t>
            </a:r>
            <a:r>
              <a:rPr lang="en-US" dirty="0" err="1"/>
              <a:t>шатны</a:t>
            </a:r>
            <a:r>
              <a:rPr lang="en-US" dirty="0"/>
              <a:t> </a:t>
            </a:r>
            <a:r>
              <a:rPr lang="en-US" dirty="0" err="1"/>
              <a:t>мэргэжлийн</a:t>
            </a:r>
            <a:r>
              <a:rPr lang="en-US" dirty="0"/>
              <a:t> </a:t>
            </a:r>
            <a:r>
              <a:rPr lang="en-US" dirty="0" err="1"/>
              <a:t>боловсролын</a:t>
            </a:r>
            <a:r>
              <a:rPr lang="en-US" dirty="0"/>
              <a:t> </a:t>
            </a:r>
            <a:r>
              <a:rPr lang="en-US" dirty="0" err="1"/>
              <a:t>сургалтад</a:t>
            </a:r>
            <a:r>
              <a:rPr lang="en-US" dirty="0"/>
              <a:t> </a:t>
            </a:r>
            <a:r>
              <a:rPr lang="en-US" dirty="0" err="1"/>
              <a:t>цагдаагийн</a:t>
            </a:r>
            <a:r>
              <a:rPr lang="en-US" dirty="0"/>
              <a:t> </a:t>
            </a:r>
            <a:r>
              <a:rPr lang="en-US" dirty="0" err="1"/>
              <a:t>албан</a:t>
            </a:r>
            <a:r>
              <a:rPr lang="en-US" dirty="0"/>
              <a:t> </a:t>
            </a:r>
            <a:r>
              <a:rPr lang="en-US" dirty="0" err="1"/>
              <a:t>тушаалд</a:t>
            </a:r>
            <a:r>
              <a:rPr lang="en-US" dirty="0"/>
              <a:t> </a:t>
            </a:r>
            <a:r>
              <a:rPr lang="en-US" dirty="0" err="1"/>
              <a:t>шинээр</a:t>
            </a:r>
            <a:r>
              <a:rPr lang="en-US" dirty="0"/>
              <a:t> </a:t>
            </a:r>
            <a:r>
              <a:rPr lang="en-US" dirty="0" err="1"/>
              <a:t>томилогдох</a:t>
            </a:r>
            <a:r>
              <a:rPr lang="en-US" dirty="0"/>
              <a:t> </a:t>
            </a:r>
            <a:r>
              <a:rPr lang="en-US" dirty="0" err="1"/>
              <a:t>иргэнийг</a:t>
            </a:r>
            <a:r>
              <a:rPr lang="en-US" dirty="0"/>
              <a:t> </a:t>
            </a:r>
            <a:r>
              <a:rPr lang="en-US" dirty="0" err="1"/>
              <a:t>сонгон</a:t>
            </a:r>
            <a:r>
              <a:rPr lang="en-US" dirty="0"/>
              <a:t> </a:t>
            </a:r>
            <a:r>
              <a:rPr lang="en-US" dirty="0" err="1"/>
              <a:t>шалгаруулах</a:t>
            </a:r>
            <a:r>
              <a:rPr lang="en-US" dirty="0"/>
              <a:t> </a:t>
            </a:r>
            <a:r>
              <a:rPr lang="en-US" dirty="0" err="1"/>
              <a:t>шалгалтад</a:t>
            </a:r>
            <a:r>
              <a:rPr lang="en-US" dirty="0"/>
              <a:t> </a:t>
            </a:r>
            <a:r>
              <a:rPr lang="en-US" dirty="0" err="1"/>
              <a:t>тэнцсэн</a:t>
            </a:r>
            <a:r>
              <a:rPr lang="en-US" dirty="0"/>
              <a:t>, </a:t>
            </a:r>
            <a:r>
              <a:rPr lang="en-US" dirty="0" err="1"/>
              <a:t>бүрэн</a:t>
            </a:r>
            <a:r>
              <a:rPr lang="en-US" dirty="0"/>
              <a:t> </a:t>
            </a:r>
            <a:r>
              <a:rPr lang="en-US" dirty="0" err="1"/>
              <a:t>дунд</a:t>
            </a:r>
            <a:r>
              <a:rPr lang="en-US" dirty="0"/>
              <a:t> </a:t>
            </a:r>
            <a:r>
              <a:rPr lang="en-US" dirty="0" err="1"/>
              <a:t>ба</a:t>
            </a:r>
            <a:r>
              <a:rPr lang="en-US" dirty="0"/>
              <a:t> </a:t>
            </a:r>
            <a:r>
              <a:rPr lang="en-US" dirty="0" err="1"/>
              <a:t>түүнээс</a:t>
            </a:r>
            <a:r>
              <a:rPr lang="en-US" dirty="0"/>
              <a:t> </a:t>
            </a:r>
            <a:r>
              <a:rPr lang="en-US" dirty="0" err="1"/>
              <a:t>дээш</a:t>
            </a:r>
            <a:r>
              <a:rPr lang="en-US" dirty="0"/>
              <a:t> </a:t>
            </a:r>
            <a:r>
              <a:rPr lang="en-US" dirty="0" err="1"/>
              <a:t>боловсролын</a:t>
            </a:r>
            <a:r>
              <a:rPr lang="en-US" dirty="0"/>
              <a:t> </a:t>
            </a:r>
            <a:r>
              <a:rPr lang="en-US" dirty="0" err="1"/>
              <a:t>зэрэгтэй</a:t>
            </a:r>
            <a:r>
              <a:rPr lang="en-US" dirty="0"/>
              <a:t> </a:t>
            </a:r>
            <a:r>
              <a:rPr lang="en-US" dirty="0" err="1"/>
              <a:t>иргэнийг</a:t>
            </a:r>
            <a:r>
              <a:rPr lang="en-US" dirty="0"/>
              <a:t> </a:t>
            </a:r>
            <a:r>
              <a:rPr lang="en-US" dirty="0" err="1"/>
              <a:t>элсүүлэн</a:t>
            </a:r>
            <a:r>
              <a:rPr lang="en-US" dirty="0"/>
              <a:t> </a:t>
            </a:r>
            <a:r>
              <a:rPr lang="en-US" dirty="0" err="1"/>
              <a:t>суралцуулж</a:t>
            </a:r>
            <a:r>
              <a:rPr lang="en-US" dirty="0"/>
              <a:t> </a:t>
            </a:r>
            <a:r>
              <a:rPr lang="en-US" dirty="0" err="1"/>
              <a:t>төгсөгчдөд</a:t>
            </a:r>
            <a:r>
              <a:rPr lang="en-US" dirty="0"/>
              <a:t> </a:t>
            </a:r>
            <a:r>
              <a:rPr lang="en-US" dirty="0" err="1"/>
              <a:t>мэргэжлийн</a:t>
            </a:r>
            <a:r>
              <a:rPr lang="en-US" dirty="0"/>
              <a:t> </a:t>
            </a:r>
            <a:r>
              <a:rPr lang="en-US" dirty="0" err="1"/>
              <a:t>үнэмлэх</a:t>
            </a:r>
            <a:r>
              <a:rPr lang="en-US" dirty="0"/>
              <a:t> </a:t>
            </a:r>
            <a:r>
              <a:rPr lang="en-US" dirty="0" err="1"/>
              <a:t>олгоно</a:t>
            </a:r>
            <a:r>
              <a:rPr lang="en-US" dirty="0"/>
              <a:t>. </a:t>
            </a:r>
            <a:endParaRPr lang="mn-MN" dirty="0"/>
          </a:p>
          <a:p>
            <a:pPr marL="0" indent="0" algn="just">
              <a:buNone/>
            </a:pPr>
            <a:r>
              <a:rPr lang="en-US" dirty="0" err="1"/>
              <a:t>Цагдаагийн</a:t>
            </a:r>
            <a:r>
              <a:rPr lang="en-US" dirty="0"/>
              <a:t> төв </a:t>
            </a:r>
            <a:r>
              <a:rPr lang="en-US" dirty="0" err="1"/>
              <a:t>байгууллагын</a:t>
            </a:r>
            <a:r>
              <a:rPr lang="en-US" dirty="0"/>
              <a:t> Хүний нөөц, сургалтын хэлтэс </a:t>
            </a:r>
            <a:r>
              <a:rPr lang="en-US" dirty="0" err="1"/>
              <a:t>нь</a:t>
            </a:r>
            <a:r>
              <a:rPr lang="en-US" dirty="0"/>
              <a:t> </a:t>
            </a:r>
            <a:r>
              <a:rPr lang="en-US" dirty="0" err="1"/>
              <a:t>цагдаагийн</a:t>
            </a:r>
            <a:r>
              <a:rPr lang="en-US" dirty="0"/>
              <a:t> </a:t>
            </a:r>
            <a:r>
              <a:rPr lang="en-US" dirty="0" err="1"/>
              <a:t>анхан</a:t>
            </a:r>
            <a:r>
              <a:rPr lang="en-US" dirty="0"/>
              <a:t> </a:t>
            </a:r>
            <a:r>
              <a:rPr lang="en-US" dirty="0" err="1"/>
              <a:t>шатны</a:t>
            </a:r>
            <a:r>
              <a:rPr lang="en-US" dirty="0"/>
              <a:t> </a:t>
            </a:r>
            <a:r>
              <a:rPr lang="en-US" dirty="0" err="1"/>
              <a:t>мэргэжлийн</a:t>
            </a:r>
            <a:r>
              <a:rPr lang="en-US" dirty="0"/>
              <a:t> </a:t>
            </a:r>
            <a:r>
              <a:rPr lang="en-US" dirty="0" err="1"/>
              <a:t>боловсролын</a:t>
            </a:r>
            <a:r>
              <a:rPr lang="en-US" dirty="0"/>
              <a:t> сургалтын </a:t>
            </a:r>
            <a:r>
              <a:rPr lang="en-US" dirty="0" err="1"/>
              <a:t>стандарт</a:t>
            </a:r>
            <a:r>
              <a:rPr lang="en-US" dirty="0"/>
              <a:t>, </a:t>
            </a:r>
            <a:r>
              <a:rPr lang="en-US" dirty="0" err="1"/>
              <a:t>хөтөлбөр</a:t>
            </a:r>
            <a:r>
              <a:rPr lang="en-US" dirty="0"/>
              <a:t>, </a:t>
            </a:r>
            <a:r>
              <a:rPr lang="en-US" dirty="0" err="1"/>
              <a:t>төлөвлөгөөг</a:t>
            </a:r>
            <a:r>
              <a:rPr lang="en-US" dirty="0"/>
              <a:t> </a:t>
            </a:r>
            <a:r>
              <a:rPr lang="en-US" dirty="0" err="1"/>
              <a:t>боловсруулж</a:t>
            </a:r>
            <a:r>
              <a:rPr lang="en-US" dirty="0"/>
              <a:t>, </a:t>
            </a:r>
            <a:r>
              <a:rPr lang="en-US" dirty="0" err="1"/>
              <a:t>батлуулан</a:t>
            </a:r>
            <a:r>
              <a:rPr lang="en-US" dirty="0"/>
              <a:t>, </a:t>
            </a:r>
            <a:r>
              <a:rPr lang="en-US" dirty="0" err="1"/>
              <a:t>хэрэгжүүлэх</a:t>
            </a:r>
            <a:r>
              <a:rPr lang="en-US" dirty="0"/>
              <a:t>, </a:t>
            </a:r>
            <a:r>
              <a:rPr lang="en-US" dirty="0" err="1"/>
              <a:t>нэмэлт</a:t>
            </a:r>
            <a:r>
              <a:rPr lang="en-US" dirty="0"/>
              <a:t>, </a:t>
            </a:r>
            <a:r>
              <a:rPr lang="en-US" dirty="0" err="1"/>
              <a:t>өөрчлөлт</a:t>
            </a:r>
            <a:r>
              <a:rPr lang="en-US" dirty="0"/>
              <a:t> </a:t>
            </a:r>
            <a:r>
              <a:rPr lang="en-US" dirty="0" err="1"/>
              <a:t>оруулах</a:t>
            </a:r>
            <a:r>
              <a:rPr lang="en-US" dirty="0"/>
              <a:t> </a:t>
            </a:r>
            <a:r>
              <a:rPr lang="en-US" dirty="0" err="1"/>
              <a:t>ажлыг</a:t>
            </a:r>
            <a:r>
              <a:rPr lang="en-US" dirty="0"/>
              <a:t> </a:t>
            </a:r>
            <a:r>
              <a:rPr lang="en-US" dirty="0" err="1"/>
              <a:t>хариуцна</a:t>
            </a:r>
            <a:r>
              <a:rPr lang="en-US" dirty="0"/>
              <a:t>. </a:t>
            </a:r>
          </a:p>
          <a:p>
            <a:endParaRPr lang="en-US" dirty="0"/>
          </a:p>
        </p:txBody>
      </p:sp>
    </p:spTree>
    <p:extLst>
      <p:ext uri="{BB962C8B-B14F-4D97-AF65-F5344CB8AC3E}">
        <p14:creationId xmlns:p14="http://schemas.microsoft.com/office/powerpoint/2010/main" val="1323368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3001B-ACE6-49D6-8DE2-60339726D03F}"/>
              </a:ext>
            </a:extLst>
          </p:cNvPr>
          <p:cNvSpPr>
            <a:spLocks noGrp="1"/>
          </p:cNvSpPr>
          <p:nvPr>
            <p:ph type="title"/>
          </p:nvPr>
        </p:nvSpPr>
        <p:spPr/>
        <p:txBody>
          <a:bodyPr>
            <a:normAutofit fontScale="90000"/>
          </a:bodyPr>
          <a:lstStyle/>
          <a:p>
            <a:pPr algn="ctr"/>
            <a:r>
              <a:rPr lang="en-US" b="1" dirty="0"/>
              <a:t>118.6.ЦАГДАА-МЭРГЭЖЛИЙН ДЭЭД БОЛОВСРОЛЫН СУРГАЛТ </a:t>
            </a:r>
            <a:br>
              <a:rPr lang="en-US" b="1" dirty="0"/>
            </a:br>
            <a:endParaRPr lang="en-US" b="1" dirty="0"/>
          </a:p>
        </p:txBody>
      </p:sp>
      <p:sp>
        <p:nvSpPr>
          <p:cNvPr id="3" name="Content Placeholder 2">
            <a:extLst>
              <a:ext uri="{FF2B5EF4-FFF2-40B4-BE49-F238E27FC236}">
                <a16:creationId xmlns:a16="http://schemas.microsoft.com/office/drawing/2014/main" id="{13EA2787-9CFF-4D31-A6F3-3E845A78FE3E}"/>
              </a:ext>
            </a:extLst>
          </p:cNvPr>
          <p:cNvSpPr>
            <a:spLocks noGrp="1"/>
          </p:cNvSpPr>
          <p:nvPr>
            <p:ph idx="1"/>
          </p:nvPr>
        </p:nvSpPr>
        <p:spPr/>
        <p:txBody>
          <a:bodyPr>
            <a:normAutofit fontScale="92500" lnSpcReduction="10000"/>
          </a:bodyPr>
          <a:lstStyle/>
          <a:p>
            <a:pPr marL="0" indent="0" algn="just">
              <a:buNone/>
            </a:pPr>
            <a:r>
              <a:rPr lang="en-US" sz="2400" dirty="0" err="1">
                <a:latin typeface="Arial" panose="020B0604020202020204" pitchFamily="34" charset="0"/>
                <a:cs typeface="Arial" panose="020B0604020202020204" pitchFamily="34" charset="0"/>
              </a:rPr>
              <a:t>Цагдаагийн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мэргэжлийн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бакалаврын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зэргийн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боловсролтой</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алба</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хаагчийг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цагдаагийн</a:t>
            </a:r>
            <a:r>
              <a:rPr lang="en-US" sz="2400" dirty="0">
                <a:latin typeface="Arial" panose="020B0604020202020204" pitchFamily="34" charset="0"/>
                <a:cs typeface="Arial" panose="020B0604020202020204" pitchFamily="34" charset="0"/>
              </a:rPr>
              <a:t> төв </a:t>
            </a:r>
            <a:r>
              <a:rPr lang="en-US" sz="2400" dirty="0" err="1">
                <a:latin typeface="Arial" panose="020B0604020202020204" pitchFamily="34" charset="0"/>
                <a:cs typeface="Arial" panose="020B0604020202020204" pitchFamily="34" charset="0"/>
              </a:rPr>
              <a:t>байгууллагын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захиалгаар</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цагдаагийн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ажилтан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хууль</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сахиулагчийг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бэлтгэх</a:t>
            </a:r>
            <a:r>
              <a:rPr lang="en-US" sz="2400" dirty="0">
                <a:latin typeface="Arial" panose="020B0604020202020204" pitchFamily="34" charset="0"/>
                <a:cs typeface="Arial" panose="020B0604020202020204" pitchFamily="34" charset="0"/>
              </a:rPr>
              <a:t> сургалтын </a:t>
            </a:r>
            <a:r>
              <a:rPr lang="en-US" sz="2400" dirty="0" err="1">
                <a:latin typeface="Arial" panose="020B0604020202020204" pitchFamily="34" charset="0"/>
                <a:cs typeface="Arial" panose="020B0604020202020204" pitchFamily="34" charset="0"/>
              </a:rPr>
              <a:t>тусгай</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зөвшөөрөл</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бүхий</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гадаад</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дотоодын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их</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дээд</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сургууль</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академид</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бэлтгэнэ</a:t>
            </a:r>
            <a:r>
              <a:rPr lang="en-US" sz="2400" dirty="0">
                <a:latin typeface="Arial" panose="020B0604020202020204" pitchFamily="34" charset="0"/>
                <a:cs typeface="Arial" panose="020B0604020202020204" pitchFamily="34" charset="0"/>
              </a:rPr>
              <a:t>. </a:t>
            </a:r>
          </a:p>
          <a:p>
            <a:pPr marL="0" indent="0" algn="just">
              <a:buNone/>
            </a:pPr>
            <a:r>
              <a:rPr lang="en-US" sz="2400" dirty="0" err="1">
                <a:latin typeface="Arial" panose="020B0604020202020204" pitchFamily="34" charset="0"/>
                <a:cs typeface="Arial" panose="020B0604020202020204" pitchFamily="34" charset="0"/>
              </a:rPr>
              <a:t>Бакалаврын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зэрэглэлийн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өдрийн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хэлбэрийн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сургалтад</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цагдаагийн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байгууллагад</a:t>
            </a:r>
            <a:r>
              <a:rPr lang="en-US" sz="2400" dirty="0">
                <a:latin typeface="Arial" panose="020B0604020202020204" pitchFamily="34" charset="0"/>
                <a:cs typeface="Arial" panose="020B0604020202020204" pitchFamily="34" charset="0"/>
              </a:rPr>
              <a:t> 1-ээс </a:t>
            </a:r>
            <a:r>
              <a:rPr lang="en-US" sz="2400" dirty="0" err="1">
                <a:latin typeface="Arial" panose="020B0604020202020204" pitchFamily="34" charset="0"/>
                <a:cs typeface="Arial" panose="020B0604020202020204" pitchFamily="34" charset="0"/>
              </a:rPr>
              <a:t>доошгүй</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жил</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ажилласан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эчнээ</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хэлбэрийн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сургалтад</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цагдаагийн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байгууллагад</a:t>
            </a:r>
            <a:r>
              <a:rPr lang="en-US" sz="2400" dirty="0">
                <a:latin typeface="Arial" panose="020B0604020202020204" pitchFamily="34" charset="0"/>
                <a:cs typeface="Arial" panose="020B0604020202020204" pitchFamily="34" charset="0"/>
              </a:rPr>
              <a:t> 3 </a:t>
            </a:r>
            <a:r>
              <a:rPr lang="en-US" sz="2400" dirty="0" err="1">
                <a:latin typeface="Arial" panose="020B0604020202020204" pitchFamily="34" charset="0"/>
                <a:cs typeface="Arial" panose="020B0604020202020204" pitchFamily="34" charset="0"/>
              </a:rPr>
              <a:t>ба</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түүнээс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дээш</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жил</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үр</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бүтээлтэй</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ажиллаж</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байгаа</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цагдаагийн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алба</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хаагчийг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харьяа</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байгууллагын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саналыг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харгалзан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тус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тус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элсүүлэн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суралцуулна</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Энэ</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тохиолдолд</a:t>
            </a:r>
            <a:r>
              <a:rPr lang="en-US" sz="2400" dirty="0">
                <a:latin typeface="Arial" panose="020B0604020202020204" pitchFamily="34" charset="0"/>
                <a:cs typeface="Arial" panose="020B0604020202020204" pitchFamily="34" charset="0"/>
              </a:rPr>
              <a:t> Хүний нөөц, сургалтын </a:t>
            </a:r>
            <a:r>
              <a:rPr lang="en-US" sz="2400" dirty="0" err="1">
                <a:latin typeface="Arial" panose="020B0604020202020204" pitchFamily="34" charset="0"/>
                <a:cs typeface="Arial" panose="020B0604020202020204" pitchFamily="34" charset="0"/>
              </a:rPr>
              <a:t>хэлтсээс</a:t>
            </a:r>
            <a:r>
              <a:rPr lang="en-US" sz="2400" dirty="0">
                <a:latin typeface="Arial" panose="020B0604020202020204" pitchFamily="34" charset="0"/>
                <a:cs typeface="Arial" panose="020B0604020202020204" pitchFamily="34" charset="0"/>
              </a:rPr>
              <a:t> сургалтын </a:t>
            </a:r>
            <a:r>
              <a:rPr lang="en-US" sz="2400" dirty="0" err="1">
                <a:latin typeface="Arial" panose="020B0604020202020204" pitchFamily="34" charset="0"/>
                <a:cs typeface="Arial" panose="020B0604020202020204" pitchFamily="34" charset="0"/>
              </a:rPr>
              <a:t>гэрээ</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байгуулж</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гэрээнд</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заасан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хугацаанд</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дүгнэнэ</a:t>
            </a:r>
            <a:r>
              <a:rPr lang="en-US" sz="2400"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101140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9A563-39F9-4BB7-8A65-1E2DF790C2E6}"/>
              </a:ext>
            </a:extLst>
          </p:cNvPr>
          <p:cNvSpPr>
            <a:spLocks noGrp="1"/>
          </p:cNvSpPr>
          <p:nvPr>
            <p:ph idx="4294967295"/>
          </p:nvPr>
        </p:nvSpPr>
        <p:spPr>
          <a:xfrm>
            <a:off x="901148" y="1537252"/>
            <a:ext cx="10734261" cy="4330148"/>
          </a:xfrm>
        </p:spPr>
        <p:txBody>
          <a:bodyPr>
            <a:normAutofit lnSpcReduction="10000"/>
          </a:bodyPr>
          <a:lstStyle/>
          <a:p>
            <a:pPr marL="0" indent="0" algn="just">
              <a:buNone/>
            </a:pPr>
            <a:r>
              <a:rPr lang="en-US" sz="3600" dirty="0" err="1">
                <a:latin typeface="Arial" panose="020B0604020202020204" pitchFamily="34" charset="0"/>
                <a:cs typeface="Arial" panose="020B0604020202020204" pitchFamily="34" charset="0"/>
              </a:rPr>
              <a:t>Гадаад</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дотоодын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их</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дээд</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сургууль</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академийн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цагдаагийн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удирдах</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ажилтан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бэлтгэх</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бакалавр</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магистрын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сургалтад</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цагдаагийн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байгууллагад</a:t>
            </a:r>
            <a:r>
              <a:rPr lang="en-US" sz="3600" dirty="0">
                <a:latin typeface="Arial" panose="020B0604020202020204" pitchFamily="34" charset="0"/>
                <a:cs typeface="Arial" panose="020B0604020202020204" pitchFamily="34" charset="0"/>
              </a:rPr>
              <a:t> 6, </a:t>
            </a:r>
            <a:r>
              <a:rPr lang="en-US" sz="3600" dirty="0" err="1">
                <a:latin typeface="Arial" panose="020B0604020202020204" pitchFamily="34" charset="0"/>
                <a:cs typeface="Arial" panose="020B0604020202020204" pitchFamily="34" charset="0"/>
              </a:rPr>
              <a:t>түүнээс</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дээш</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жил</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ажилласан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удирдах</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албан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тушаалтны</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нөөцөд</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бүртгэгдсэн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болон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цагдаагийн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удирдах</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албан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тушаалд</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ажиллаж</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байгаа</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алба</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хаагчийг</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ажлын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үр</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дүн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харьяа</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байгууллагын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саналыг</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харгалзан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элсүүлэн</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суралцуулна</a:t>
            </a:r>
            <a:r>
              <a:rPr lang="en-US" sz="3600" dirty="0">
                <a:latin typeface="Arial" panose="020B0604020202020204" pitchFamily="34" charset="0"/>
                <a:cs typeface="Arial" panose="020B0604020202020204" pitchFamily="34" charset="0"/>
              </a:rPr>
              <a:t>. </a:t>
            </a:r>
          </a:p>
          <a:p>
            <a:pPr algn="just"/>
            <a:endParaRPr lang="en-US" dirty="0"/>
          </a:p>
        </p:txBody>
      </p:sp>
    </p:spTree>
    <p:extLst>
      <p:ext uri="{BB962C8B-B14F-4D97-AF65-F5344CB8AC3E}">
        <p14:creationId xmlns:p14="http://schemas.microsoft.com/office/powerpoint/2010/main" val="87497428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115</TotalTime>
  <Words>1027</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Franklin Gothic Book</vt:lpstr>
      <vt:lpstr>Crop</vt:lpstr>
      <vt:lpstr>Код-118   СУРГАЛТЫН БОДЛОГО  БОЛОВСРУУЛЖ, ХЭРЭГЖҮҮЛЭХ  </vt:lpstr>
      <vt:lpstr>PowerPoint Presentation</vt:lpstr>
      <vt:lpstr>PowerPoint Presentation</vt:lpstr>
      <vt:lpstr>PowerPoint Presentation</vt:lpstr>
      <vt:lpstr>PowerPoint Presentation</vt:lpstr>
      <vt:lpstr>PowerPoint Presentation</vt:lpstr>
      <vt:lpstr>118.5.ЦАГДААГИЙН АНХАН ШАТНЫ МЭРГЭЖЛИЙН БОЛОВСРОЛЫН СУРГАЛТ  </vt:lpstr>
      <vt:lpstr>118.6.ЦАГДАА-МЭРГЭЖЛИЙН ДЭЭД БОЛОВСРОЛЫН СУРГАЛТ  </vt:lpstr>
      <vt:lpstr>PowerPoint Presentation</vt:lpstr>
      <vt:lpstr>PowerPoint Presentation</vt:lpstr>
      <vt:lpstr>АЛБА ХААГЧ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Батцэцэг.Б а/х Дундговь ЦГ</dc:creator>
  <cp:lastModifiedBy>Батцэцэг.Б а/х Дундговь ЦГ</cp:lastModifiedBy>
  <cp:revision>17</cp:revision>
  <dcterms:created xsi:type="dcterms:W3CDTF">2018-01-02T12:36:49Z</dcterms:created>
  <dcterms:modified xsi:type="dcterms:W3CDTF">2018-01-02T14:39:01Z</dcterms:modified>
</cp:coreProperties>
</file>